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74" r:id="rId2"/>
    <p:sldId id="258" r:id="rId3"/>
    <p:sldId id="383" r:id="rId4"/>
    <p:sldId id="386" r:id="rId5"/>
    <p:sldId id="375" r:id="rId6"/>
    <p:sldId id="377" r:id="rId7"/>
    <p:sldId id="378" r:id="rId8"/>
    <p:sldId id="379" r:id="rId9"/>
    <p:sldId id="380" r:id="rId10"/>
    <p:sldId id="381" r:id="rId11"/>
    <p:sldId id="384" r:id="rId12"/>
    <p:sldId id="382" r:id="rId13"/>
    <p:sldId id="376" r:id="rId14"/>
    <p:sldId id="385" r:id="rId15"/>
    <p:sldId id="387" r:id="rId16"/>
    <p:sldId id="388" r:id="rId17"/>
    <p:sldId id="389" r:id="rId18"/>
    <p:sldId id="390" r:id="rId19"/>
    <p:sldId id="39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00"/>
    <p:restoredTop sz="94663"/>
  </p:normalViewPr>
  <p:slideViewPr>
    <p:cSldViewPr snapToGrid="0" snapToObjects="1">
      <p:cViewPr varScale="1">
        <p:scale>
          <a:sx n="84" d="100"/>
          <a:sy n="84" d="100"/>
        </p:scale>
        <p:origin x="200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3604-C9B2-C946-B0D0-37DD7301FEEB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B0256-08D3-1D45-8C1C-E0C89905D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1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3d5341de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3d5341de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64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3d5341de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3d5341de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2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58852-7C59-7F48-A3CF-B3672609B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3F52AC-4859-AD4D-B49B-F9CA1C6BD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F1A883-EDD8-EC44-85A6-D34D1714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E64FB-86ED-DB4D-99FD-975D1C069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76E5AC-7B7B-0A4B-B57F-F0DFA7A5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72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538E5-2F18-8540-A536-125D26B7B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FBC9F-81BF-8549-9354-4E221B1C8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3B3785-F212-9541-879F-87AC2CEF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9BEC84-96E4-734D-B454-66BE4CAC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ED9DF-7D9B-F646-A86D-EFB8777A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D712C1-7EC6-0242-8D64-87F4EC6F8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E90B49-36D8-1741-8AF8-5A154661B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62B7D1-F1B9-7348-BAED-2E515B64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2E6DC0-CE09-844F-AECC-2A47A7B6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ED5AE-BE00-7F45-BCD1-825E5442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03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0576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78899-8026-9B47-AECA-0CA57E77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3F399B-3747-1F4B-8CBD-951146101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4745CE-A2DE-1647-89CD-927AEAE3A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05660-D7FE-8B47-82D4-86331821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3B9F41-AE02-344B-A4CC-70B91B30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78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64962-3C66-3241-8C5F-CA03321B2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7FE0C4-847D-4B4E-A26F-C520F0D53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F141C-EB89-F84A-B95F-C0F496D3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87D735-A192-FE45-9676-7782E147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D297B-2944-AE4C-A671-72A87BAE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3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C8192-2F2A-6F42-BC9D-73C28E0C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AC2F00-E441-324D-B38E-99F5C4392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78F0AF-71B9-E149-B2C8-BEEC5BEDB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D3C6C-516A-0D42-932A-9895C720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24A6E-3598-224C-BCF5-CEC60B76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D992A3-82BF-1C49-AA7A-799B42AF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4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D03E7-D409-AD45-9840-429AA6CC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9BA5A6-C3EC-AA43-AF69-2FF542E77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938A02-6261-C04B-950C-F9731A7F7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8F6BF6-C20D-9143-977A-C5BAE72B7F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5DC3CC-2A73-164B-A5B1-AE15EEC4E0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56CCC6-3790-6A4E-BF5F-77A099F0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6D113AA-EC52-EE43-B5F7-01F7307D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2CD864-13B0-8045-8CC6-100E1EEE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0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28817-C344-AB40-8701-6C0CAB3B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A88D2D-E632-EF45-B4A6-878ACFCE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7F23DC-FE56-3740-908C-3812B4D4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5E5359-307C-1847-9C68-542A5D5B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65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EFEF6D-49E3-8D43-841B-D0292B07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F1D7E8-2BEF-0E44-AE45-4145D539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1FD4C9-6F65-314A-9B78-BCC1153F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31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868A3-17AF-B043-BB4F-2DAAB766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C7362D-2AB9-5547-BDE1-877A27EC9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F699AF-99FD-5D41-B9D6-882374C5A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615984-B747-1C42-902E-551789A1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38FF9C-B711-9A4D-B1A9-6E3EEA22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02FE8B-A7D8-5847-B445-1A07D21D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16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66B8E-C486-B448-924D-C9FC8801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68E65F-5DFC-E044-9E96-A1FEE9E21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5F5705-C241-E24E-9AF4-50F173BCD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AD264F-CA34-FB40-8841-40E89472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669883-E4FA-1D4F-B6AC-F0224426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114E66-CC39-DE4C-965A-B3144521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92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485B5-9ABC-0847-AEC6-A1C5CD76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B326A0-42E1-4C45-97AB-9EF454BDD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2D4ED-7FEC-B048-8FC4-87D64EDB3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46728-B47F-3547-87A2-8D882DFB4223}" type="datetimeFigureOut">
              <a:rPr lang="ru-RU" smtClean="0"/>
              <a:t>11.11.2019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C0051-FD4B-E54E-8C05-F96EFD76D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8CA71D-6A65-114B-B401-0F069BE91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0A4A-76E6-BE49-BDB5-49BB8D7B33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5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0%B1%D1%89%D0%B5%D1%81%D1%82%D0%B2%D0%B5%D0%BD%D0%BD%D0%BE%D0%B5_%D0%BC%D0%BD%D0%B5%D0%BD%D0%B8%D0%B5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iki/1935_%D0%B3%D0%BE%D0%B4" TargetMode="External"/><Relationship Id="rId5" Type="http://schemas.openxmlformats.org/officeDocument/2006/relationships/hyperlink" Target="https://ru.wikipedia.org/wiki/%D0%93%D1%8D%D0%BB%D0%BB%D0%B0%D0%BF,_%D0%94%D0%B6%D0%BE%D1%80%D0%B4%D0%B6" TargetMode="External"/><Relationship Id="rId4" Type="http://schemas.openxmlformats.org/officeDocument/2006/relationships/hyperlink" Target="https://ru.wikipedia.org/wiki/%D0%A1%D0%BE%D1%86%D0%B8%D0%BE%D0%BB%D0%BE%D0%B3%D0%B8%D1%8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19358-E737-C449-AFA6-80D1F2FC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ru-RU" dirty="0"/>
              <a:t>Александр Стародумов</a:t>
            </a:r>
          </a:p>
        </p:txBody>
      </p:sp>
      <p:pic>
        <p:nvPicPr>
          <p:cNvPr id="5" name="Объект 4" descr="Изображение выглядит как человек, внутренний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ADE72CED-EDA0-C443-A781-254B3AF84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35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AF5C28-B7F1-4A58-9B47-D1925C18F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5</a:t>
            </a:r>
            <a:r>
              <a:rPr lang="ru-RU" sz="6000" dirty="0"/>
              <a:t> принципов мотивации в малом и </a:t>
            </a:r>
            <a:r>
              <a:rPr lang="ru-RU" sz="6000" dirty="0" err="1"/>
              <a:t>микробизнесе</a:t>
            </a:r>
            <a:endParaRPr lang="en-US" sz="6000" dirty="0"/>
          </a:p>
        </p:txBody>
      </p:sp>
      <p:pic>
        <p:nvPicPr>
          <p:cNvPr id="7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47FDC46D-0583-694B-87F3-72AD51EC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378" y="6309996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9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9464257-7334-644D-A6C6-F566B4620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242888"/>
            <a:ext cx="11360800" cy="5848945"/>
          </a:xfrm>
        </p:spPr>
        <p:txBody>
          <a:bodyPr/>
          <a:lstStyle/>
          <a:p>
            <a:pPr marL="152396" indent="0" algn="ctr">
              <a:buNone/>
            </a:pPr>
            <a:endParaRPr lang="en-US" b="1" dirty="0"/>
          </a:p>
          <a:p>
            <a:pPr marL="152396" indent="0" algn="ctr">
              <a:buNone/>
            </a:pPr>
            <a:endParaRPr lang="en-US" b="1" dirty="0"/>
          </a:p>
          <a:p>
            <a:pPr marL="152396" indent="0" algn="ctr">
              <a:buNone/>
            </a:pPr>
            <a:endParaRPr lang="en-US" sz="2400" b="1" dirty="0"/>
          </a:p>
          <a:p>
            <a:pPr marL="152396" indent="0" algn="ctr">
              <a:buNone/>
            </a:pPr>
            <a:r>
              <a:rPr lang="ru-RU" sz="2400" b="1" dirty="0"/>
              <a:t>КАК МЫ ВСЕ МОЖЕМ РАСТИ?</a:t>
            </a:r>
            <a:endParaRPr lang="en-US" sz="2400" b="1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11.    За последние 6 месяцев кто – </a:t>
            </a:r>
            <a:r>
              <a:rPr lang="ru-RU" sz="2400" dirty="0" err="1"/>
              <a:t>нибудь</a:t>
            </a:r>
            <a:r>
              <a:rPr lang="ru-RU" sz="2400" dirty="0"/>
              <a:t> на работе беседовал со мной о моем прогрессе?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  <a:endParaRPr lang="en-US" sz="2400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12.    Были ли у меня на работе в течении прошедшего года  возможность учиться и расти?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4368479E-3647-9245-9ABA-14B6C76D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4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BC4D4-EF56-D045-A109-34CC928C5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546964"/>
            <a:ext cx="11360800" cy="1764071"/>
          </a:xfrm>
        </p:spPr>
        <p:txBody>
          <a:bodyPr/>
          <a:lstStyle/>
          <a:p>
            <a:pPr algn="ctr"/>
            <a:r>
              <a:rPr lang="ru-RU" b="1" dirty="0"/>
              <a:t>	Как нам узнать и держать в фокусе     внимания эти аспекты мотивации??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AA668B26-9678-5D4C-A49C-4D7BB6BE3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42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ультимедиа в Интернете 3" descr="Работа со свидетелем 6 правил Глеба Жеглова 001 [6W9ToYKRUgY].mp4">
            <a:hlinkClick r:id="" action="ppaction://media"/>
            <a:extLst>
              <a:ext uri="{FF2B5EF4-FFF2-40B4-BE49-F238E27FC236}">
                <a16:creationId xmlns:a16="http://schemas.microsoft.com/office/drawing/2014/main" id="{3F4FE41F-5D29-EF4A-82CB-61333E48B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381000"/>
            <a:ext cx="762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53561-7AB6-FF4F-B78C-B1837682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71451"/>
            <a:ext cx="11360800" cy="763600"/>
          </a:xfrm>
        </p:spPr>
        <p:txBody>
          <a:bodyPr/>
          <a:lstStyle/>
          <a:p>
            <a:pPr algn="ctr"/>
            <a:r>
              <a:rPr lang="ru-RU" dirty="0"/>
              <a:t>Шесть правил Глеба Жеглова: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E35365-E5BE-5848-A21B-4B3835C9A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854041"/>
            <a:ext cx="11360800" cy="5149917"/>
          </a:xfrm>
        </p:spPr>
        <p:txBody>
          <a:bodyPr/>
          <a:lstStyle/>
          <a:p>
            <a:pPr marL="152396" indent="0">
              <a:buNone/>
            </a:pPr>
            <a:r>
              <a:rPr lang="ru-RU" sz="2400" dirty="0"/>
              <a:t>1. Когда разговариваешь с людьми, чаще улыбайся. Люди это любят.</a:t>
            </a:r>
            <a:endParaRPr lang="en-US" sz="2400" dirty="0"/>
          </a:p>
          <a:p>
            <a:pPr marL="152396" indent="0">
              <a:buNone/>
            </a:pPr>
            <a:endParaRPr lang="ru-RU" sz="2400" dirty="0"/>
          </a:p>
          <a:p>
            <a:pPr marL="152396" indent="0">
              <a:buNone/>
            </a:pPr>
            <a:r>
              <a:rPr lang="ru-RU" sz="2400" dirty="0"/>
              <a:t>2. Умей внимательно слушать человека и старайся подвинуть его к разговору о нем самом. </a:t>
            </a:r>
            <a:endParaRPr lang="en-US" sz="2400" dirty="0"/>
          </a:p>
          <a:p>
            <a:pPr marL="152396" indent="0">
              <a:buNone/>
            </a:pPr>
            <a:endParaRPr lang="ru-RU" sz="2400" dirty="0"/>
          </a:p>
          <a:p>
            <a:pPr marL="152396" indent="0">
              <a:buNone/>
            </a:pPr>
            <a:r>
              <a:rPr lang="ru-RU" sz="2400" dirty="0"/>
              <a:t>3. Как можно скорее найди в разговоре тему, которая ему близка и интересна. </a:t>
            </a:r>
            <a:endParaRPr lang="en-US" sz="2400" dirty="0"/>
          </a:p>
          <a:p>
            <a:pPr marL="152396" indent="0">
              <a:buNone/>
            </a:pPr>
            <a:endParaRPr lang="ru-RU" sz="2400" dirty="0"/>
          </a:p>
          <a:p>
            <a:pPr marL="152396" indent="0">
              <a:buNone/>
            </a:pPr>
            <a:r>
              <a:rPr lang="ru-RU" sz="2400" dirty="0"/>
              <a:t>4. С первого мига проявляй к человеку искренний интерес - понимаешь, не показывай ему интерес, а старайся изо всех сил проникнуть в него, понять его, узнать, чем живет, что собой представляет. </a:t>
            </a:r>
            <a:endParaRPr lang="en-US" sz="2400" dirty="0"/>
          </a:p>
          <a:p>
            <a:pPr marL="152396" indent="0">
              <a:buNone/>
            </a:pPr>
            <a:endParaRPr lang="ru-RU" sz="2400" dirty="0"/>
          </a:p>
          <a:p>
            <a:pPr marL="152396" indent="0">
              <a:buNone/>
            </a:pPr>
            <a:r>
              <a:rPr lang="ru-RU" sz="2400" dirty="0"/>
              <a:t>5. Даже "здравствуй" можно сказать так, чтобы смертельно оскорбить человека.</a:t>
            </a:r>
            <a:endParaRPr lang="en-US" sz="2400" dirty="0"/>
          </a:p>
          <a:p>
            <a:pPr marL="152396" indent="0">
              <a:buNone/>
            </a:pPr>
            <a:r>
              <a:rPr lang="ru-RU" sz="2400" dirty="0"/>
              <a:t> </a:t>
            </a:r>
          </a:p>
          <a:p>
            <a:pPr marL="152396" indent="0">
              <a:buNone/>
            </a:pPr>
            <a:r>
              <a:rPr lang="ru-RU" sz="2400" dirty="0"/>
              <a:t>6. Даже "сволочь" можно сказать так, что человек растает от удовольствия.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259D7FBD-CFC8-2A46-BC44-F7955CA1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8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CBD1E-9869-7C45-A679-7B257CAD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Пять языков любви Гэри Чепмен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C5EF06-108D-A340-A414-03014987F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151400"/>
            <a:ext cx="11360800" cy="4555200"/>
          </a:xfrm>
        </p:spPr>
        <p:txBody>
          <a:bodyPr/>
          <a:lstStyle/>
          <a:p>
            <a:pPr marL="152396" indent="0">
              <a:buNone/>
            </a:pPr>
            <a:endParaRPr lang="en-US" b="1" dirty="0"/>
          </a:p>
          <a:p>
            <a:pPr marL="152396" indent="0" algn="ctr">
              <a:buNone/>
            </a:pPr>
            <a:r>
              <a:rPr lang="ru-RU" b="1" dirty="0"/>
              <a:t>Любовь – </a:t>
            </a:r>
            <a:r>
              <a:rPr lang="ru-RU" dirty="0"/>
              <a:t>расходование энергии на нужды другого человека.</a:t>
            </a:r>
          </a:p>
          <a:p>
            <a:pPr marL="152396" indent="0">
              <a:buNone/>
            </a:pPr>
            <a:endParaRPr lang="en-US" b="1" dirty="0"/>
          </a:p>
          <a:p>
            <a:pPr marL="152396" indent="0" algn="ctr">
              <a:buNone/>
            </a:pPr>
            <a:r>
              <a:rPr lang="ru-RU" b="1" dirty="0"/>
              <a:t>Язык любви №1: Слова поддержки и похвалы</a:t>
            </a:r>
          </a:p>
          <a:p>
            <a:pPr marL="152396" indent="0" algn="ctr">
              <a:buNone/>
            </a:pPr>
            <a:endParaRPr lang="ru-RU" b="1" dirty="0"/>
          </a:p>
          <a:p>
            <a:pPr algn="ctr">
              <a:buFontTx/>
              <a:buChar char="-"/>
            </a:pPr>
            <a:r>
              <a:rPr lang="ru-RU" dirty="0"/>
              <a:t>Ты прекрасно это сделал…..;</a:t>
            </a:r>
          </a:p>
          <a:p>
            <a:pPr algn="ctr">
              <a:buFontTx/>
              <a:buChar char="-"/>
            </a:pPr>
            <a:r>
              <a:rPr lang="ru-RU" dirty="0"/>
              <a:t>Я знаю, что ты можешь…..;</a:t>
            </a:r>
          </a:p>
          <a:p>
            <a:pPr algn="ctr">
              <a:buFontTx/>
              <a:buChar char="-"/>
            </a:pPr>
            <a:r>
              <a:rPr lang="ru-RU" dirty="0"/>
              <a:t>Я переживаю за ….;</a:t>
            </a:r>
          </a:p>
          <a:p>
            <a:pPr algn="ctr">
              <a:buFontTx/>
              <a:buChar char="-"/>
            </a:pPr>
            <a:r>
              <a:rPr lang="ru-RU" dirty="0"/>
              <a:t>Я с тобой ….;</a:t>
            </a:r>
          </a:p>
          <a:p>
            <a:pPr algn="ctr">
              <a:buFontTx/>
              <a:buChar char="-"/>
            </a:pPr>
            <a:endParaRPr lang="ru-RU" dirty="0"/>
          </a:p>
          <a:p>
            <a:pPr marL="152396" indent="0" algn="ctr">
              <a:buNone/>
            </a:pPr>
            <a:r>
              <a:rPr lang="ru-RU" dirty="0"/>
              <a:t>Работают просьбы – когда есть элемент выбора.</a:t>
            </a:r>
          </a:p>
          <a:p>
            <a:pPr marL="152396" indent="0" algn="ctr">
              <a:buNone/>
            </a:pPr>
            <a:r>
              <a:rPr lang="ru-RU" dirty="0"/>
              <a:t>Комплименты, а не ворчание. </a:t>
            </a:r>
          </a:p>
          <a:p>
            <a:pPr marL="152396" indent="0">
              <a:buNone/>
            </a:pPr>
            <a:endParaRPr lang="ru-RU" dirty="0"/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CA8D721-5DC8-B54C-8902-01E142E1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9611CD0-A5E4-F34F-9EFA-234E2039B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 algn="ctr">
              <a:buNone/>
            </a:pPr>
            <a:r>
              <a:rPr lang="ru-RU" b="1" dirty="0"/>
              <a:t>Язык любви №2: Качественное время, общение, деятельность.</a:t>
            </a:r>
          </a:p>
          <a:p>
            <a:pPr marL="152396" indent="0">
              <a:buNone/>
            </a:pPr>
            <a:endParaRPr lang="ru-RU" dirty="0"/>
          </a:p>
          <a:p>
            <a:pPr algn="ctr">
              <a:buFontTx/>
              <a:buChar char="-"/>
            </a:pPr>
            <a:r>
              <a:rPr lang="ru-RU" dirty="0"/>
              <a:t>Внимание отданное безраздельно;</a:t>
            </a:r>
          </a:p>
          <a:p>
            <a:pPr algn="ctr">
              <a:buFontTx/>
              <a:buChar char="-"/>
            </a:pPr>
            <a:r>
              <a:rPr lang="ru-RU" dirty="0"/>
              <a:t>Продолжительный зрительный контакт;</a:t>
            </a:r>
          </a:p>
          <a:p>
            <a:pPr algn="ctr">
              <a:buFontTx/>
              <a:buChar char="-"/>
            </a:pPr>
            <a:r>
              <a:rPr lang="ru-RU" dirty="0"/>
              <a:t>Выслушивайте не перебивая;</a:t>
            </a:r>
          </a:p>
          <a:p>
            <a:pPr algn="ctr">
              <a:buFontTx/>
              <a:buChar char="-"/>
            </a:pPr>
            <a:r>
              <a:rPr lang="ru-RU" dirty="0"/>
              <a:t>Переживать, что-либо вместе</a:t>
            </a:r>
          </a:p>
          <a:p>
            <a:pPr marL="152396" indent="0">
              <a:buNone/>
            </a:pPr>
            <a:endParaRPr lang="ru-RU" b="1" dirty="0"/>
          </a:p>
          <a:p>
            <a:endParaRPr lang="ru-RU" dirty="0"/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0F96127-7A06-8240-B8E0-BDA80557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981E6DC-3B16-0F4C-B3EA-5ADB23E5A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 algn="ctr">
              <a:buNone/>
            </a:pPr>
            <a:r>
              <a:rPr lang="ru-RU" b="1" dirty="0"/>
              <a:t>Язык любви № 3: Подарки</a:t>
            </a:r>
          </a:p>
          <a:p>
            <a:pPr marL="152396" indent="0">
              <a:buNone/>
            </a:pPr>
            <a:endParaRPr lang="ru-RU" b="1" dirty="0"/>
          </a:p>
          <a:p>
            <a:pPr marL="152396" indent="0" algn="ctr">
              <a:buNone/>
            </a:pPr>
            <a:r>
              <a:rPr lang="ru-RU" dirty="0"/>
              <a:t>Размер не важен – важно внимание.</a:t>
            </a:r>
          </a:p>
          <a:p>
            <a:endParaRPr lang="ru-RU" dirty="0"/>
          </a:p>
        </p:txBody>
      </p:sp>
      <p:pic>
        <p:nvPicPr>
          <p:cNvPr id="5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414CDCAE-887C-6E41-8D6E-2EE01D34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392E62-8135-A347-B681-02BCDE2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торт, стол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7BFB17DD-5C1C-0E4F-AAE3-311CF61D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59" y="3229253"/>
            <a:ext cx="3738880" cy="28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1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464CCEE-DD41-F344-BBF3-49CB88556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872000"/>
            <a:ext cx="11360800" cy="4555200"/>
          </a:xfrm>
        </p:spPr>
        <p:txBody>
          <a:bodyPr/>
          <a:lstStyle/>
          <a:p>
            <a:pPr marL="152396" indent="0" algn="ctr">
              <a:buNone/>
            </a:pPr>
            <a:r>
              <a:rPr lang="ru-RU" b="1" dirty="0"/>
              <a:t>Язык любви №4: Помощь, акты служения.</a:t>
            </a:r>
          </a:p>
          <a:p>
            <a:pPr marL="152396" indent="0" algn="ctr">
              <a:buNone/>
            </a:pPr>
            <a:endParaRPr lang="ru-RU" b="1" dirty="0"/>
          </a:p>
          <a:p>
            <a:pPr marL="152396" indent="0" algn="ctr">
              <a:buNone/>
            </a:pPr>
            <a:endParaRPr lang="ru-RU" b="1" dirty="0"/>
          </a:p>
          <a:p>
            <a:pPr marL="152396" indent="0" algn="ctr">
              <a:buNone/>
            </a:pPr>
            <a:r>
              <a:rPr lang="ru-RU" dirty="0"/>
              <a:t>Сотрудникам нужно видеть, что именно Вы для них делаете.</a:t>
            </a:r>
          </a:p>
          <a:p>
            <a:endParaRPr lang="ru-RU" dirty="0"/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189882F7-8610-D24B-AF98-1B6B5CC2A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внешний, человек, молодо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36405B81-6B25-DC4E-BF69-677EC1484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978" y="2646679"/>
            <a:ext cx="5400041" cy="35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CA71398-8C4A-4642-934F-7E067B513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Язык</a:t>
            </a:r>
            <a:r>
              <a:rPr lang="en-US" b="1" dirty="0"/>
              <a:t> </a:t>
            </a:r>
            <a:r>
              <a:rPr lang="en-US" b="1" dirty="0" err="1"/>
              <a:t>любви</a:t>
            </a:r>
            <a:r>
              <a:rPr lang="en-US" b="1" dirty="0"/>
              <a:t> №5: </a:t>
            </a:r>
            <a:r>
              <a:rPr lang="en-US" b="1" dirty="0" err="1"/>
              <a:t>Прикосновения</a:t>
            </a:r>
            <a:endParaRPr lang="en-US" b="1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Рисунок 4" descr="Изображение выглядит как внешний, животное, млекопитающее, собака&#10;&#10;Автоматически созданное описание">
            <a:extLst>
              <a:ext uri="{FF2B5EF4-FFF2-40B4-BE49-F238E27FC236}">
                <a16:creationId xmlns:a16="http://schemas.microsoft.com/office/drawing/2014/main" id="{E21E83E5-58A9-F048-8321-5A9B933DB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29" b="-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pic>
        <p:nvPicPr>
          <p:cNvPr id="7" name="Рисунок 6" descr="Изображение выглядит как знак, улица, столб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1F09697-E554-2148-8986-7B85A41AC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0" y="3764280"/>
            <a:ext cx="2133600" cy="2133600"/>
          </a:xfrm>
          <a:prstGeom prst="rect">
            <a:avLst/>
          </a:prstGeom>
        </p:spPr>
      </p:pic>
      <p:pic>
        <p:nvPicPr>
          <p:cNvPr id="11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3BDF3F51-7894-B047-A7E0-1FC3C3F1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3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586C2-5984-2E4A-B097-E597C20A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Остались вопросы? Пишите….</a:t>
            </a:r>
          </a:p>
        </p:txBody>
      </p:sp>
      <p:pic>
        <p:nvPicPr>
          <p:cNvPr id="5" name="Рисунок 4" descr="Изображение выглядит как рисунок, еда&#10;&#10;Автоматически созданное описание">
            <a:extLst>
              <a:ext uri="{FF2B5EF4-FFF2-40B4-BE49-F238E27FC236}">
                <a16:creationId xmlns:a16="http://schemas.microsoft.com/office/drawing/2014/main" id="{32876921-6303-6643-BA80-CE9F451B7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29" y="1175918"/>
            <a:ext cx="3382192" cy="5682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4E8BFD-45E2-2742-822E-429EDECE0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60" y="1591259"/>
            <a:ext cx="4851400" cy="4851400"/>
          </a:xfrm>
          <a:prstGeom prst="rect">
            <a:avLst/>
          </a:prstGeom>
        </p:spPr>
      </p:pic>
      <p:pic>
        <p:nvPicPr>
          <p:cNvPr id="8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186D4B5-0091-144A-B030-67151115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52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15599" y="23410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dirty="0"/>
              <a:t>О себе</a:t>
            </a:r>
            <a:endParaRPr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15599" y="937623"/>
            <a:ext cx="11360800" cy="51650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-RU" sz="2400" b="1" dirty="0">
                <a:highlight>
                  <a:srgbClr val="FFFFFF"/>
                </a:highlight>
                <a:latin typeface="PF Bague Sans Pro" pitchFamily="50" charset="0"/>
              </a:rPr>
              <a:t>Александр Стародумов (Челябинск)</a:t>
            </a:r>
          </a:p>
          <a:p>
            <a:endParaRPr lang="ru-RU" sz="2400" dirty="0">
              <a:highlight>
                <a:srgbClr val="FFFFFF"/>
              </a:highlight>
            </a:endParaRP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Предприниматель с 20 летним стажем. 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Окончил </a:t>
            </a:r>
            <a:r>
              <a:rPr lang="en-US" sz="2400" dirty="0">
                <a:highlight>
                  <a:srgbClr val="FFFFFF"/>
                </a:highlight>
                <a:latin typeface="PF Bague Sans Pro" pitchFamily="50" charset="0"/>
              </a:rPr>
              <a:t>MBA The Open University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;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Сертифицированный «</a:t>
            </a:r>
            <a:r>
              <a:rPr lang="en-US" sz="2400" dirty="0">
                <a:highlight>
                  <a:srgbClr val="FFFFFF"/>
                </a:highlight>
                <a:latin typeface="PF Bague Sans Pro" pitchFamily="50" charset="0"/>
              </a:rPr>
              <a:t>Ericsson College </a:t>
            </a:r>
            <a:r>
              <a:rPr lang="en-US" sz="2400" dirty="0" err="1">
                <a:highlight>
                  <a:srgbClr val="FFFFFF"/>
                </a:highlight>
                <a:latin typeface="PF Bague Sans Pro" pitchFamily="50" charset="0"/>
              </a:rPr>
              <a:t>Internationale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» (Канада) профессиональный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коуч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;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Сертифицированный «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Dilts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Strategy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Group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» специалист в области моделирования факторов успеха;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Соучредитель компании «Техно Драйв» (производство уплотнительных прокладок и РТИ) с 2006 года;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Учредитель компании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Malikspace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Челябинск;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Официальный партнер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ScrumTrek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на Урале;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Сертифицированный международным консорциумом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ICAgile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специалист; </a:t>
            </a:r>
          </a:p>
          <a:p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Сертифицирован университетом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Lean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Kanban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University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специалист по направлению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Kanban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System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 </a:t>
            </a:r>
            <a:r>
              <a:rPr lang="ru-RU" sz="2400" dirty="0" err="1">
                <a:highlight>
                  <a:srgbClr val="FFFFFF"/>
                </a:highlight>
                <a:latin typeface="PF Bague Sans Pro" pitchFamily="50" charset="0"/>
              </a:rPr>
              <a:t>Design</a:t>
            </a:r>
            <a:r>
              <a:rPr lang="ru-RU" sz="2400" dirty="0">
                <a:highlight>
                  <a:srgbClr val="FFFFFF"/>
                </a:highlight>
                <a:latin typeface="PF Bague Sans Pro" pitchFamily="50" charset="0"/>
              </a:rPr>
              <a:t>.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F99E6997-337C-9949-9A8B-1DE1A918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63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CD055-8E2D-E243-94C4-FEA7E7FB5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24" y="2232639"/>
            <a:ext cx="11360800" cy="2392721"/>
          </a:xfrm>
        </p:spPr>
        <p:txBody>
          <a:bodyPr/>
          <a:lstStyle/>
          <a:p>
            <a:pPr algn="ctr"/>
            <a:br>
              <a:rPr lang="ru-RU" b="1" dirty="0"/>
            </a:br>
            <a:r>
              <a:rPr lang="ru-RU" b="1" dirty="0"/>
              <a:t>Кто в зале считает, что деньги это единственная мотивация людей???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A35E2DE6-F0A6-FA44-B05B-5CD2CDA69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87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965A7E9-7798-A44F-B81B-7F4A669F0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err="1"/>
              <a:t>Институ́т</a:t>
            </a:r>
            <a:r>
              <a:rPr lang="ru-RU" b="1" dirty="0"/>
              <a:t> </a:t>
            </a:r>
            <a:r>
              <a:rPr lang="ru-RU" b="1" dirty="0" err="1"/>
              <a:t>Гэ́ллапа</a:t>
            </a:r>
            <a:r>
              <a:rPr lang="ru-RU" dirty="0"/>
              <a:t> — американский институт общественного мнения (</a:t>
            </a:r>
            <a:r>
              <a:rPr lang="ru-RU" dirty="0">
                <a:hlinkClick r:id="rId2" tooltip="Английский язык"/>
              </a:rPr>
              <a:t>англ.</a:t>
            </a:r>
            <a:r>
              <a:rPr lang="ru-RU" dirty="0"/>
              <a:t> </a:t>
            </a:r>
            <a:r>
              <a:rPr lang="en" i="1" dirty="0"/>
              <a:t>American Institute of Public Opinion</a:t>
            </a:r>
            <a:r>
              <a:rPr lang="en" dirty="0"/>
              <a:t>), </a:t>
            </a:r>
            <a:r>
              <a:rPr lang="ru-RU" dirty="0"/>
              <a:t>а также другие учреждения по изучению </a:t>
            </a:r>
            <a:r>
              <a:rPr lang="ru-RU" dirty="0">
                <a:hlinkClick r:id="rId3" tooltip="Общественное мнение"/>
              </a:rPr>
              <a:t>общественного мнения</a:t>
            </a:r>
            <a:r>
              <a:rPr lang="ru-RU" dirty="0"/>
              <a:t>, основанные профессором-</a:t>
            </a:r>
            <a:r>
              <a:rPr lang="ru-RU" dirty="0">
                <a:hlinkClick r:id="rId4" tooltip="Социология"/>
              </a:rPr>
              <a:t>социологом</a:t>
            </a:r>
            <a:r>
              <a:rPr lang="ru-RU" dirty="0"/>
              <a:t> </a:t>
            </a:r>
            <a:r>
              <a:rPr lang="ru-RU" dirty="0">
                <a:hlinkClick r:id="rId5" tooltip="Гэллап, Джордж"/>
              </a:rPr>
              <a:t>Джорджем Гэллапом</a:t>
            </a:r>
            <a:r>
              <a:rPr lang="ru-RU" dirty="0"/>
              <a:t>.</a:t>
            </a:r>
          </a:p>
          <a:p>
            <a:r>
              <a:rPr lang="ru-RU" dirty="0"/>
              <a:t>Основан в </a:t>
            </a:r>
            <a:r>
              <a:rPr lang="ru-RU" dirty="0">
                <a:hlinkClick r:id="rId6" tooltip="1935 год"/>
              </a:rPr>
              <a:t>1935 году</a:t>
            </a:r>
            <a:r>
              <a:rPr lang="ru-RU" dirty="0"/>
              <a:t>, проводит регулярные опросы населения по проблемам внутренней и внешней политики, пользуется международным авторитетом как один из наиболее надёжных источников информации о состоянии общественного мнения в США и в мире.</a:t>
            </a:r>
          </a:p>
          <a:p>
            <a:endParaRPr lang="ru-RU" dirty="0"/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2BB48094-7077-0B43-9DE7-ACAC1B67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9;p14">
            <a:extLst>
              <a:ext uri="{FF2B5EF4-FFF2-40B4-BE49-F238E27FC236}">
                <a16:creationId xmlns:a16="http://schemas.microsoft.com/office/drawing/2014/main" id="{61221B9E-8F40-344C-AB73-8C8E824325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439" y="38580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dirty="0"/>
              <a:t>12 вопросов </a:t>
            </a:r>
            <a:r>
              <a:rPr lang="en" cap="all" dirty="0"/>
              <a:t>GALLUP</a:t>
            </a:r>
            <a:br>
              <a:rPr lang="en" cap="all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90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15599" y="121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-RU" dirty="0"/>
              <a:t>12 вопросов </a:t>
            </a:r>
            <a:r>
              <a:rPr lang="en" cap="all" dirty="0"/>
              <a:t>GALLUP</a:t>
            </a:r>
            <a:br>
              <a:rPr lang="en" cap="all" dirty="0"/>
            </a:br>
            <a:endParaRPr dirty="0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15599" y="885479"/>
            <a:ext cx="11360800" cy="521721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highlight>
                  <a:srgbClr val="FFFFFF"/>
                </a:highlight>
              </a:rPr>
              <a:t>	</a:t>
            </a:r>
            <a:r>
              <a:rPr lang="ru-RU" sz="2400" dirty="0">
                <a:highlight>
                  <a:srgbClr val="FFFFFF"/>
                </a:highlight>
              </a:rPr>
              <a:t>Традиционно в оценке своей деятельности, ценности и «здоровья» организации полагались в основном на финансовые показатели или, так называемые, "жесткие" цифры. Однако, такие показатели как прибыльность, доходность, возврат капитала, денежные потоки и различные виды прибыли не являются достаточными показателями для  определения стратегий и путей реализации планов на будущее.</a:t>
            </a:r>
            <a:endParaRPr lang="en-US" sz="2400" dirty="0">
              <a:highlight>
                <a:srgbClr val="FFFFFF"/>
              </a:highlight>
            </a:endParaRPr>
          </a:p>
          <a:p>
            <a:pPr marL="0" indent="0">
              <a:buNone/>
            </a:pPr>
            <a:endParaRPr lang="en-US" sz="2400" dirty="0">
              <a:highlight>
                <a:srgbClr val="FFFFFF"/>
              </a:highlight>
            </a:endParaRPr>
          </a:p>
          <a:p>
            <a:pPr marL="0" indent="0">
              <a:buNone/>
            </a:pPr>
            <a:r>
              <a:rPr lang="en-US" sz="2400" dirty="0">
                <a:highlight>
                  <a:srgbClr val="FFFFFF"/>
                </a:highlight>
              </a:rPr>
              <a:t>	</a:t>
            </a:r>
            <a:r>
              <a:rPr lang="ru-RU" sz="2400" dirty="0" err="1">
                <a:highlight>
                  <a:srgbClr val="FFFFFF"/>
                </a:highlight>
              </a:rPr>
              <a:t>Проактивные</a:t>
            </a:r>
            <a:r>
              <a:rPr lang="ru-RU" sz="2400" dirty="0">
                <a:highlight>
                  <a:srgbClr val="FFFFFF"/>
                </a:highlight>
              </a:rPr>
              <a:t> лидеры всё больше начинают рассчитывать на "мягкие" цифры, чтобы определить лучшее направление развития компании и план действий по достижению целей. Эти данные связаны с брендом, развитием лояльности потребителя и вовлеченностью сотрудников. Компания </a:t>
            </a:r>
            <a:r>
              <a:rPr lang="en" sz="2400" dirty="0">
                <a:highlight>
                  <a:srgbClr val="FFFFFF"/>
                </a:highlight>
              </a:rPr>
              <a:t>Gallup </a:t>
            </a:r>
            <a:r>
              <a:rPr lang="ru-RU" sz="2400" dirty="0">
                <a:highlight>
                  <a:srgbClr val="FFFFFF"/>
                </a:highlight>
              </a:rPr>
              <a:t>в 1998 году провела интервью более чем с миллионом работников по всему миру. Анализ результатов интервью показал, что 12 ключевых областей тесно связаны с текучестью кадров, производительностью бизнес единиц, прибыльностью компании и лояльностью потребителей.</a:t>
            </a:r>
            <a:br>
              <a:rPr lang="ru-RU" sz="2400" dirty="0">
                <a:highlight>
                  <a:srgbClr val="FFFFFF"/>
                </a:highlight>
              </a:rPr>
            </a:br>
            <a:endParaRPr sz="2400" b="1" dirty="0">
              <a:solidFill>
                <a:srgbClr val="1C2745"/>
              </a:solidFill>
              <a:highlight>
                <a:srgbClr val="FFFFFF"/>
              </a:highlight>
            </a:endParaRP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F99E6997-337C-9949-9A8B-1DE1A918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4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6D47617-7D81-5C42-9A0F-614CE2403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636520"/>
            <a:ext cx="11360800" cy="5164206"/>
          </a:xfrm>
        </p:spPr>
        <p:txBody>
          <a:bodyPr/>
          <a:lstStyle/>
          <a:p>
            <a:pPr marL="152396" indent="0">
              <a:buNone/>
            </a:pPr>
            <a:r>
              <a:rPr lang="en-US" sz="2400" dirty="0">
                <a:highlight>
                  <a:srgbClr val="FFFFFF"/>
                </a:highlight>
              </a:rPr>
              <a:t>	</a:t>
            </a:r>
            <a:endParaRPr lang="ru-RU" sz="2400" dirty="0">
              <a:highlight>
                <a:srgbClr val="FFFFFF"/>
              </a:highlight>
            </a:endParaRPr>
          </a:p>
          <a:p>
            <a:pPr marL="152396" indent="0">
              <a:buNone/>
            </a:pPr>
            <a:r>
              <a:rPr lang="ru-RU" sz="2400" dirty="0">
                <a:highlight>
                  <a:srgbClr val="FFFFFF"/>
                </a:highlight>
              </a:rPr>
              <a:t>	</a:t>
            </a:r>
          </a:p>
          <a:p>
            <a:pPr marL="152396" indent="0">
              <a:buNone/>
            </a:pPr>
            <a:r>
              <a:rPr lang="ru-RU" sz="2400" dirty="0">
                <a:highlight>
                  <a:srgbClr val="FFFFFF"/>
                </a:highlight>
              </a:rPr>
              <a:t>	Эти 12 областей были сведены к вопросам, которые используются для понимания сотрудниками условий работы внутри компании.</a:t>
            </a:r>
            <a:br>
              <a:rPr lang="ru-RU" sz="2400" dirty="0">
                <a:highlight>
                  <a:srgbClr val="FFFFFF"/>
                </a:highlight>
              </a:rPr>
            </a:br>
            <a:br>
              <a:rPr lang="ru-RU" sz="2400" dirty="0">
                <a:highlight>
                  <a:srgbClr val="FFFFFF"/>
                </a:highlight>
              </a:rPr>
            </a:br>
            <a:r>
              <a:rPr lang="en-US" sz="2400" dirty="0">
                <a:highlight>
                  <a:srgbClr val="FFFFFF"/>
                </a:highlight>
              </a:rPr>
              <a:t>	</a:t>
            </a:r>
            <a:r>
              <a:rPr lang="ru-RU" sz="2400" dirty="0">
                <a:highlight>
                  <a:srgbClr val="FFFFFF"/>
                </a:highlight>
              </a:rPr>
              <a:t>Результаты исследования и проведения интервью показали, что именно то, как сотрудники воспринимают компанию и себя в ней, напрямую связано с такими понятиями, как прибыльность, стабильность и эффективность. В успешных компаниях у сотрудников есть ясное видение будущего, возможность расти и развиваться, ощущение сплоченности и понимание своей значимости. И что особенно важно – ощущение командного духа и подлинной соединенности  со своей деятельностью.</a:t>
            </a:r>
            <a:br>
              <a:rPr lang="ru-RU" sz="2400" dirty="0">
                <a:highlight>
                  <a:srgbClr val="FFFFFF"/>
                </a:highlight>
              </a:rPr>
            </a:br>
            <a:endParaRPr lang="ru-RU" sz="2400" dirty="0"/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40DAD578-F901-F14D-BC90-8638EE2B1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9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9A5720A-0D52-A74B-9122-E3604763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234101"/>
            <a:ext cx="11360800" cy="5857732"/>
          </a:xfrm>
        </p:spPr>
        <p:txBody>
          <a:bodyPr/>
          <a:lstStyle/>
          <a:p>
            <a:pPr marL="152396" indent="0" algn="ctr">
              <a:buNone/>
            </a:pPr>
            <a:r>
              <a:rPr lang="en-US" sz="2400" b="1" dirty="0"/>
              <a:t>	</a:t>
            </a:r>
            <a:r>
              <a:rPr lang="ru-RU" sz="2400" b="1" dirty="0"/>
              <a:t>Отметьте на шкале от 1 до 10, насколько данная характеристика относится к вашему рабочему месту.</a:t>
            </a:r>
            <a:endParaRPr lang="en-US" sz="2400" b="1" dirty="0"/>
          </a:p>
          <a:p>
            <a:pPr marL="152396" indent="0" algn="ctr">
              <a:buNone/>
            </a:pPr>
            <a:br>
              <a:rPr lang="ru-RU" sz="2400" dirty="0"/>
            </a:br>
            <a:br>
              <a:rPr lang="ru-RU" sz="2400" dirty="0"/>
            </a:br>
            <a:r>
              <a:rPr lang="ru-RU" sz="2400" b="1" dirty="0"/>
              <a:t>ЧТО Я ПОЛУЧАЮ?</a:t>
            </a:r>
            <a:endParaRPr lang="en-US" sz="2400" b="1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1.    Знаю ли я, что от меня ожидается на работе?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  <a:endParaRPr lang="en-US" sz="2400" dirty="0"/>
          </a:p>
          <a:p>
            <a:pPr marL="152396" indent="0" algn="ctr">
              <a:buNone/>
            </a:pPr>
            <a:endParaRPr lang="en-US" sz="2400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2.    Располагаю ли я материалами и оборудованием, которые необходимы мне для правильного выполнения моей работы?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EE85551D-C1E6-4147-9D91-5189F96F4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8ABC6A9-012F-A948-8C90-2D2014FD0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300" y="322195"/>
            <a:ext cx="11360800" cy="6278630"/>
          </a:xfrm>
        </p:spPr>
        <p:txBody>
          <a:bodyPr/>
          <a:lstStyle/>
          <a:p>
            <a:pPr marL="152396" indent="0" algn="ctr">
              <a:buNone/>
            </a:pPr>
            <a:r>
              <a:rPr lang="ru-RU" sz="2400" b="1" dirty="0"/>
              <a:t>ЧТО Я ОТДАЮ?</a:t>
            </a:r>
            <a:endParaRPr lang="en-US" sz="2400" b="1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3.    Есть ли у меня на работе возможность ежедневно заниматься тем, что у меня получается лучше всего?</a:t>
            </a:r>
            <a:endParaRPr lang="en-US" sz="2400" dirty="0"/>
          </a:p>
          <a:p>
            <a:pPr marL="152396" indent="0" algn="ctr">
              <a:buNone/>
            </a:pPr>
            <a:r>
              <a:rPr lang="ru-RU" sz="2400" dirty="0"/>
              <a:t>1__2__3__4__5__6__7__8__9__10</a:t>
            </a:r>
            <a:endParaRPr lang="en-US" sz="2400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4.    Получал ли я за последние 7 дней благодарность или одобрение за хорошо выполненную работу?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  <a:endParaRPr lang="en-US" sz="2400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5.    Есть ли у меня ощущение, что мой непосредственный руководитель или наставник или кто–то другой на работе заботится обо мне, как о личности?</a:t>
            </a:r>
            <a:endParaRPr lang="en-US" sz="2400" dirty="0"/>
          </a:p>
          <a:p>
            <a:pPr marL="152396" indent="0" algn="ctr">
              <a:buNone/>
            </a:pPr>
            <a:r>
              <a:rPr lang="ru-RU" sz="2400" dirty="0"/>
              <a:t> 1__2__3__4__5__6__7__8__9__10</a:t>
            </a:r>
            <a:endParaRPr lang="en-US" sz="2400" dirty="0"/>
          </a:p>
          <a:p>
            <a:pPr marL="152396" indent="0" algn="ctr">
              <a:buNone/>
            </a:pPr>
            <a:endParaRPr lang="ru-RU" sz="2400" dirty="0"/>
          </a:p>
          <a:p>
            <a:pPr marL="152396" indent="0" algn="ctr">
              <a:buNone/>
            </a:pPr>
            <a:r>
              <a:rPr lang="ru-RU" sz="2400" dirty="0"/>
              <a:t>6.    Есть ли у меня на работе человек, который поощряет мой рост?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</a:p>
          <a:p>
            <a:endParaRPr lang="ru-RU" sz="2400" dirty="0"/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9C137FF3-67A5-014C-8CA5-94260EBE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777" y="6079617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5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EFC1BD9-FF8A-AD4F-B365-C614B44BD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200025"/>
            <a:ext cx="11360800" cy="5891808"/>
          </a:xfrm>
        </p:spPr>
        <p:txBody>
          <a:bodyPr/>
          <a:lstStyle/>
          <a:p>
            <a:pPr marL="152396" indent="0" algn="ctr">
              <a:buNone/>
            </a:pPr>
            <a:r>
              <a:rPr lang="ru-RU" sz="2400" b="1" dirty="0"/>
              <a:t>Я ПРИНАДЛЕЖУ К ЭТОМУ КОЛЛЕКТИВУ?</a:t>
            </a:r>
            <a:endParaRPr lang="en-US" sz="2400" b="1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7.    Есть ли у меня ощущение, что на работе считаются с моим мнением?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  <a:endParaRPr lang="en-US" sz="2400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8.    Позволяют ли мне задачи, цели, миссия моей компании чувствовать важность моей работы?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  <a:endParaRPr lang="en-US" sz="2400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9.    Привержены ли мои коллеги, товарищи по работе, выполнять работу качественно?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  <a:endParaRPr lang="en-US" sz="2400" dirty="0"/>
          </a:p>
          <a:p>
            <a:pPr marL="152396" indent="0" algn="ctr">
              <a:buNone/>
            </a:pPr>
            <a:br>
              <a:rPr lang="ru-RU" sz="2400" dirty="0"/>
            </a:br>
            <a:r>
              <a:rPr lang="ru-RU" sz="2400" dirty="0"/>
              <a:t>10.    Работает ли в моей компании один из моих лучших друзей?</a:t>
            </a:r>
            <a:br>
              <a:rPr lang="ru-RU" sz="2400" dirty="0"/>
            </a:br>
            <a:r>
              <a:rPr lang="ru-RU" sz="2400" dirty="0"/>
              <a:t>1__2__3__4__5__6__7__8__9__10</a:t>
            </a:r>
          </a:p>
        </p:txBody>
      </p:sp>
      <p:pic>
        <p:nvPicPr>
          <p:cNvPr id="4" name="Picture 3" descr="C:\Users\Добрый М\Downloads\MALIKSpace_stylee\Logo_png_b_w\Ресурс 1.png">
            <a:extLst>
              <a:ext uri="{FF2B5EF4-FFF2-40B4-BE49-F238E27FC236}">
                <a16:creationId xmlns:a16="http://schemas.microsoft.com/office/drawing/2014/main" id="{2BB719A5-BF3C-3A43-A963-92534879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38" y="6102691"/>
            <a:ext cx="1847323" cy="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0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1187</Words>
  <Application>Microsoft Macintosh PowerPoint</Application>
  <PresentationFormat>Широкоэкранный</PresentationFormat>
  <Paragraphs>90</Paragraphs>
  <Slides>19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PF Bague Sans Pro</vt:lpstr>
      <vt:lpstr>Тема Office</vt:lpstr>
      <vt:lpstr>Александр Стародумов</vt:lpstr>
      <vt:lpstr>О себе</vt:lpstr>
      <vt:lpstr> Кто в зале считает, что деньги это единственная мотивация людей???</vt:lpstr>
      <vt:lpstr>12 вопросов GALLUP </vt:lpstr>
      <vt:lpstr>12 вопросов GALLUP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Как нам узнать и держать в фокусе     внимания эти аспекты мотивации??</vt:lpstr>
      <vt:lpstr>Презентация PowerPoint</vt:lpstr>
      <vt:lpstr>Шесть правил Глеба Жеглова:</vt:lpstr>
      <vt:lpstr>Пять языков любви Гэри Чепмен 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Остались вопросы? Пишите….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Стародумов</dc:title>
  <dc:creator>Александр Стародумов</dc:creator>
  <cp:lastModifiedBy>Александр Стародумов</cp:lastModifiedBy>
  <cp:revision>1</cp:revision>
  <dcterms:created xsi:type="dcterms:W3CDTF">2019-11-11T09:39:25Z</dcterms:created>
  <dcterms:modified xsi:type="dcterms:W3CDTF">2019-11-11T09:57:17Z</dcterms:modified>
</cp:coreProperties>
</file>